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385" r:id="rId2"/>
    <p:sldId id="388" r:id="rId3"/>
    <p:sldId id="389" r:id="rId4"/>
    <p:sldId id="390" r:id="rId5"/>
    <p:sldId id="39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B1B"/>
    <a:srgbClr val="CBD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75502A-C157-4C72-8719-8B8FE1533F9A}" v="9" dt="2026-06-02T23:28:17.604"/>
    <p1510:client id="{8578DB42-E705-4D18-9666-1A2C3116602E}" v="547" dt="2026-06-02T17:35:35.715"/>
    <p1510:client id="{92A98D17-1A19-4846-9DFA-E35FC8ED6E46}" v="62" dt="2026-06-02T21:43:36.840"/>
  </p1510:revLst>
</p1510:revInfo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8" autoAdjust="0"/>
    <p:restoredTop sz="94660"/>
  </p:normalViewPr>
  <p:slideViewPr>
    <p:cSldViewPr>
      <p:cViewPr varScale="1">
        <p:scale>
          <a:sx n="120" d="100"/>
          <a:sy n="120" d="100"/>
        </p:scale>
        <p:origin x="147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Barrett" userId="201349466_tp_box_2" providerId="OAuth2" clId="{606DBCED-B4E0-4CEF-B81C-D51192CA348A}"/>
    <pc:docChg chg="modSld">
      <pc:chgData name="Christopher Barrett" userId="201349466_tp_box_2" providerId="OAuth2" clId="{606DBCED-B4E0-4CEF-B81C-D51192CA348A}" dt="2026-06-02T23:28:17.604" v="88" actId="1036"/>
      <pc:docMkLst>
        <pc:docMk/>
      </pc:docMkLst>
      <pc:sldChg chg="modSp mod">
        <pc:chgData name="Christopher Barrett" userId="201349466_tp_box_2" providerId="OAuth2" clId="{606DBCED-B4E0-4CEF-B81C-D51192CA348A}" dt="2026-06-02T21:42:09.061" v="14" actId="6549"/>
        <pc:sldMkLst>
          <pc:docMk/>
          <pc:sldMk cId="1782478632" sldId="385"/>
        </pc:sldMkLst>
        <pc:spChg chg="mod">
          <ac:chgData name="Christopher Barrett" userId="201349466_tp_box_2" providerId="OAuth2" clId="{606DBCED-B4E0-4CEF-B81C-D51192CA348A}" dt="2026-06-02T21:42:09.061" v="14" actId="6549"/>
          <ac:spMkLst>
            <pc:docMk/>
            <pc:sldMk cId="1782478632" sldId="385"/>
            <ac:spMk id="11" creationId="{78D3C621-D069-4098-A153-DAAEC0E3EE7C}"/>
          </ac:spMkLst>
        </pc:spChg>
      </pc:sldChg>
      <pc:sldChg chg="modSp mod">
        <pc:chgData name="Christopher Barrett" userId="201349466_tp_box_2" providerId="OAuth2" clId="{606DBCED-B4E0-4CEF-B81C-D51192CA348A}" dt="2026-06-02T23:28:17.604" v="88" actId="1036"/>
        <pc:sldMkLst>
          <pc:docMk/>
          <pc:sldMk cId="2354243764" sldId="388"/>
        </pc:sldMkLst>
        <pc:spChg chg="mod">
          <ac:chgData name="Christopher Barrett" userId="201349466_tp_box_2" providerId="OAuth2" clId="{606DBCED-B4E0-4CEF-B81C-D51192CA348A}" dt="2026-06-02T23:28:11.515" v="80"/>
          <ac:spMkLst>
            <pc:docMk/>
            <pc:sldMk cId="2354243764" sldId="388"/>
            <ac:spMk id="16390" creationId="{9D2938F6-78D0-8E18-9F8C-7CDA998506BE}"/>
          </ac:spMkLst>
        </pc:spChg>
        <pc:picChg chg="mod">
          <ac:chgData name="Christopher Barrett" userId="201349466_tp_box_2" providerId="OAuth2" clId="{606DBCED-B4E0-4CEF-B81C-D51192CA348A}" dt="2026-06-02T23:28:17.604" v="88" actId="1036"/>
          <ac:picMkLst>
            <pc:docMk/>
            <pc:sldMk cId="2354243764" sldId="388"/>
            <ac:picMk id="4" creationId="{A1B51F69-A2BC-1172-7A2A-EB25ECE2E647}"/>
          </ac:picMkLst>
        </pc:picChg>
        <pc:picChg chg="mod">
          <ac:chgData name="Christopher Barrett" userId="201349466_tp_box_2" providerId="OAuth2" clId="{606DBCED-B4E0-4CEF-B81C-D51192CA348A}" dt="2026-06-02T23:28:17.604" v="88" actId="1036"/>
          <ac:picMkLst>
            <pc:docMk/>
            <pc:sldMk cId="2354243764" sldId="388"/>
            <ac:picMk id="7" creationId="{D2F736A7-F13B-872B-7BCD-56F8711A8D68}"/>
          </ac:picMkLst>
        </pc:picChg>
        <pc:picChg chg="mod">
          <ac:chgData name="Christopher Barrett" userId="201349466_tp_box_2" providerId="OAuth2" clId="{606DBCED-B4E0-4CEF-B81C-D51192CA348A}" dt="2026-06-02T23:28:17.604" v="88" actId="1036"/>
          <ac:picMkLst>
            <pc:docMk/>
            <pc:sldMk cId="2354243764" sldId="388"/>
            <ac:picMk id="1028" creationId="{E5071A96-CBFB-5B59-DC7B-A1C4D6EFCE23}"/>
          </ac:picMkLst>
        </pc:picChg>
        <pc:picChg chg="mod">
          <ac:chgData name="Christopher Barrett" userId="201349466_tp_box_2" providerId="OAuth2" clId="{606DBCED-B4E0-4CEF-B81C-D51192CA348A}" dt="2026-06-02T23:28:17.604" v="88" actId="1036"/>
          <ac:picMkLst>
            <pc:docMk/>
            <pc:sldMk cId="2354243764" sldId="388"/>
            <ac:picMk id="1030" creationId="{A9970E36-4700-D7A1-555F-3A25E5315E4D}"/>
          </ac:picMkLst>
        </pc:picChg>
      </pc:sldChg>
      <pc:sldChg chg="modSp modAnim">
        <pc:chgData name="Christopher Barrett" userId="201349466_tp_box_2" providerId="OAuth2" clId="{606DBCED-B4E0-4CEF-B81C-D51192CA348A}" dt="2026-06-02T21:43:36.840" v="77" actId="20577"/>
        <pc:sldMkLst>
          <pc:docMk/>
          <pc:sldMk cId="1710327343" sldId="389"/>
        </pc:sldMkLst>
        <pc:spChg chg="mod">
          <ac:chgData name="Christopher Barrett" userId="201349466_tp_box_2" providerId="OAuth2" clId="{606DBCED-B4E0-4CEF-B81C-D51192CA348A}" dt="2026-06-02T21:43:36.840" v="77" actId="20577"/>
          <ac:spMkLst>
            <pc:docMk/>
            <pc:sldMk cId="1710327343" sldId="389"/>
            <ac:spMk id="18438" creationId="{CB7F2785-EC40-66FE-9287-E159BEFEF1AB}"/>
          </ac:spMkLst>
        </pc:spChg>
      </pc:sldChg>
      <pc:sldChg chg="modSp mod">
        <pc:chgData name="Christopher Barrett" userId="201349466_tp_box_2" providerId="OAuth2" clId="{606DBCED-B4E0-4CEF-B81C-D51192CA348A}" dt="2026-06-02T21:44:09.383" v="78" actId="20577"/>
        <pc:sldMkLst>
          <pc:docMk/>
          <pc:sldMk cId="927096734" sldId="390"/>
        </pc:sldMkLst>
        <pc:spChg chg="mod">
          <ac:chgData name="Christopher Barrett" userId="201349466_tp_box_2" providerId="OAuth2" clId="{606DBCED-B4E0-4CEF-B81C-D51192CA348A}" dt="2026-06-02T21:44:09.383" v="78" actId="20577"/>
          <ac:spMkLst>
            <pc:docMk/>
            <pc:sldMk cId="927096734" sldId="390"/>
            <ac:spMk id="18438" creationId="{071111E9-99BA-C413-14F7-4FB211939DD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C17A48-D010-4B40-AE19-2B0C870EC395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F3135D7-3DA5-4D8A-9165-4852192112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853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2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D56C2-797C-F2D0-2F4C-11E06B311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4DE9D512-9C93-E9CE-126A-0704B7ACE1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F6F7F10D-28A2-3D66-01F4-6ED92C9C3B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07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158B0-90D6-86E1-0CB2-9A1E0BE01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43BAF756-5E53-423E-C7A7-D93686309A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671452D0-8A45-6B0F-1D6A-7D0AC74D0E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2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DDA43-EE29-50DE-F3F0-485011C15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85A3C400-A9BE-CB3D-E862-A2143EE4D5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1EFD7D05-B08F-1F36-F295-E0259BE777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31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0837A-A2B0-20BC-CB37-0FB53427F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510FA905-49AD-CB93-98B2-1BF3FE5AFA6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289C6F28-BB13-8774-5CD5-8BD39A0BC2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99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B181-3069-4377-B4D6-77150BF4D133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DEB63-0872-4BBA-B416-8E74F348AD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F35F4-6851-45EF-B127-D3FDDE2C70E7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FDFFB-AFF8-4811-A49A-E8AD5395DB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25CD-C514-4F86-97DD-E7FF43D84A91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81869-A094-4AFC-B47C-F57053FFBE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1C26C-499B-4E5D-915C-A89566355E58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9EC6C-2FCD-4AAB-8538-C2696EDF87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7B5DE-6954-452F-9D78-460249942938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C3452-3287-4B83-8290-DCC3DCA2DF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F2A66-3B6A-4915-8CEC-D9F3057EF57D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E70B3-10C8-4ACC-BF02-6BC285557C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20DDD-5AFB-4F8D-8304-B32DB4C50DCF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24DD5-3849-4605-9509-E29A85000D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CAB90-CF3C-40E6-AE90-3A13C8602B01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6B76-1AA2-47C6-9CB5-1019B110A2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FFF05-B77F-455B-B7D0-24B883D54827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3EF57-D3AE-41C9-A436-06CD84C6C8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5BF87-5D63-4AAC-B26E-2E89BFD847D5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3A01F-9136-41FB-8FA2-4E2EE416AD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74D08-4E79-4142-BD72-E62C05F81B36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D25D8-19B6-4EC4-9A9E-D97AA52FE2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E4593F-F91C-4AA3-9ADE-D1A032C30316}" type="datetimeFigureOut">
              <a:rPr lang="en-US"/>
              <a:pPr>
                <a:defRPr/>
              </a:pPr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E1B14A-CDB6-46BA-9A56-9C82B20908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chris.barrett@cornell.edu" TargetMode="External"/><Relationship Id="rId4" Type="http://schemas.openxmlformats.org/officeDocument/2006/relationships/hyperlink" Target="mailto:CIDER@cornell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8D3C621-D069-4098-A153-DAAEC0E3E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38400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>
                <a:latin typeface="Calibri" pitchFamily="34" charset="0"/>
              </a:rPr>
              <a:t>Introducing the </a:t>
            </a:r>
          </a:p>
          <a:p>
            <a:pPr algn="ctr"/>
            <a:r>
              <a:rPr lang="en-US" sz="3600" b="1" dirty="0">
                <a:latin typeface="Calibri" pitchFamily="34" charset="0"/>
              </a:rPr>
              <a:t>Collaboration for International Development Economics Research (CIDER)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955D2C6-409C-C76F-8B42-E25676E285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32620"/>
            <a:ext cx="2439828" cy="87370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0214812-2297-B41F-CA57-5521CA3B0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495800"/>
            <a:ext cx="8686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>
                <a:latin typeface="Calibri" pitchFamily="34" charset="0"/>
              </a:rPr>
              <a:t>Prof. Chris Barrett</a:t>
            </a:r>
          </a:p>
          <a:p>
            <a:pPr algn="ctr"/>
            <a:r>
              <a:rPr lang="en-US" sz="2400" dirty="0">
                <a:latin typeface="Calibri" pitchFamily="34" charset="0"/>
              </a:rPr>
              <a:t>Faculty Director, CIDER</a:t>
            </a:r>
          </a:p>
          <a:p>
            <a:pPr algn="ctr"/>
            <a:r>
              <a:rPr lang="en-US" sz="2400" dirty="0">
                <a:latin typeface="Calibri" pitchFamily="34" charset="0"/>
              </a:rPr>
              <a:t>Cornell Reunions alumni seminar</a:t>
            </a:r>
          </a:p>
          <a:p>
            <a:pPr algn="ctr"/>
            <a:r>
              <a:rPr lang="en-US" sz="2400" dirty="0">
                <a:latin typeface="Calibri" pitchFamily="34" charset="0"/>
              </a:rPr>
              <a:t>June 5, 2026</a:t>
            </a:r>
          </a:p>
        </p:txBody>
      </p:sp>
    </p:spTree>
    <p:extLst>
      <p:ext uri="{BB962C8B-B14F-4D97-AF65-F5344CB8AC3E}">
        <p14:creationId xmlns:p14="http://schemas.microsoft.com/office/powerpoint/2010/main" val="1782478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1625E-8BEC-667C-3A7B-8D8DCF8C2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D59C02C5-FB1E-7410-3446-1F353F6D8D30}"/>
              </a:ext>
            </a:extLst>
          </p:cNvPr>
          <p:cNvGrpSpPr/>
          <p:nvPr/>
        </p:nvGrpSpPr>
        <p:grpSpPr>
          <a:xfrm>
            <a:off x="134938" y="137384"/>
            <a:ext cx="8915400" cy="777016"/>
            <a:chOff x="134938" y="137384"/>
            <a:chExt cx="8915400" cy="777016"/>
          </a:xfrm>
        </p:grpSpPr>
        <p:sp>
          <p:nvSpPr>
            <p:cNvPr id="16388" name="Rectangle 6">
              <a:extLst>
                <a:ext uri="{FF2B5EF4-FFF2-40B4-BE49-F238E27FC236}">
                  <a16:creationId xmlns:a16="http://schemas.microsoft.com/office/drawing/2014/main" id="{30655425-5E83-12D1-60AF-505690F22A7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34938" y="139700"/>
              <a:ext cx="8915400" cy="774700"/>
            </a:xfrm>
            <a:prstGeom prst="rect">
              <a:avLst/>
            </a:prstGeom>
            <a:solidFill>
              <a:schemeClr val="bg1"/>
            </a:solidFill>
            <a:ln w="25400" algn="ctr">
              <a:solidFill>
                <a:srgbClr val="B31B1B"/>
              </a:solidFill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/>
              <a:endParaRPr 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FB7EEE1F-D27A-B6C3-F363-F9120FC367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628" y="137384"/>
              <a:ext cx="2169834" cy="777016"/>
            </a:xfrm>
            <a:prstGeom prst="rect">
              <a:avLst/>
            </a:prstGeom>
          </p:spPr>
        </p:pic>
      </p:grpSp>
      <p:sp>
        <p:nvSpPr>
          <p:cNvPr id="16390" name="Rectangle 3">
            <a:extLst>
              <a:ext uri="{FF2B5EF4-FFF2-40B4-BE49-F238E27FC236}">
                <a16:creationId xmlns:a16="http://schemas.microsoft.com/office/drawing/2014/main" id="{9D2938F6-78D0-8E18-9F8C-7CDA99850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628" y="1161801"/>
            <a:ext cx="8669573" cy="553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>
              <a:buFont typeface="Arial" charset="0"/>
              <a:buNone/>
            </a:pPr>
            <a:r>
              <a:rPr lang="en-US" sz="2400" dirty="0">
                <a:latin typeface="Calibri" pitchFamily="34" charset="0"/>
              </a:rPr>
              <a:t>Cornell has longstanding preeminence in development economics. 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alibri" pitchFamily="34" charset="0"/>
              </a:rPr>
              <a:t>Expertise cuts across Colleges on campus. </a:t>
            </a:r>
          </a:p>
          <a:p>
            <a:pPr>
              <a:buFont typeface="Arial" charset="0"/>
              <a:buNone/>
            </a:pPr>
            <a:endParaRPr lang="en-US" sz="2400" dirty="0">
              <a:latin typeface="Calibri" pitchFamily="34" charset="0"/>
            </a:endParaRPr>
          </a:p>
          <a:p>
            <a:pPr>
              <a:buFont typeface="Arial" charset="0"/>
              <a:buNone/>
            </a:pPr>
            <a:r>
              <a:rPr lang="en-US" sz="2400" dirty="0">
                <a:latin typeface="Calibri" pitchFamily="34" charset="0"/>
              </a:rPr>
              <a:t>January 2024 – CIDER (soft) launched as joint venture of four colleges, led by SC Johnson College of Business. </a:t>
            </a:r>
          </a:p>
          <a:p>
            <a:pPr>
              <a:buFont typeface="Arial" charset="0"/>
              <a:buNone/>
            </a:pPr>
            <a:endParaRPr lang="en-US" sz="2400" dirty="0">
              <a:latin typeface="Calibri" pitchFamily="34" charset="0"/>
            </a:endParaRPr>
          </a:p>
          <a:p>
            <a:pPr>
              <a:buFont typeface="Arial" charset="0"/>
              <a:buNone/>
            </a:pPr>
            <a:r>
              <a:rPr lang="en-US" sz="2400" dirty="0">
                <a:latin typeface="Calibri" pitchFamily="34" charset="0"/>
              </a:rPr>
              <a:t>Encompasses 28 faculty across 8 Departments and 5 Colleges. </a:t>
            </a:r>
          </a:p>
          <a:p>
            <a:pPr>
              <a:buFont typeface="Arial" charset="0"/>
              <a:buNone/>
            </a:pPr>
            <a:endParaRPr lang="en-US" sz="2400" dirty="0">
              <a:latin typeface="Calibri" pitchFamily="34" charset="0"/>
            </a:endParaRPr>
          </a:p>
        </p:txBody>
      </p:sp>
      <p:pic>
        <p:nvPicPr>
          <p:cNvPr id="4" name="Picture 2" descr="The College of Arts &amp; Sciences Wordmark">
            <a:extLst>
              <a:ext uri="{FF2B5EF4-FFF2-40B4-BE49-F238E27FC236}">
                <a16:creationId xmlns:a16="http://schemas.microsoft.com/office/drawing/2014/main" id="{A1B51F69-A2BC-1172-7A2A-EB25ECE2E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922" y="4400718"/>
            <a:ext cx="4114796" cy="792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ornell College of Agriculture and Life Sciences logo">
            <a:extLst>
              <a:ext uri="{FF2B5EF4-FFF2-40B4-BE49-F238E27FC236}">
                <a16:creationId xmlns:a16="http://schemas.microsoft.com/office/drawing/2014/main" id="{E5071A96-CBFB-5B59-DC7B-A1C4D6EFCE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638" y="5532501"/>
            <a:ext cx="4114800" cy="792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ornell Brooks Public Policy wordmark">
            <a:extLst>
              <a:ext uri="{FF2B5EF4-FFF2-40B4-BE49-F238E27FC236}">
                <a16:creationId xmlns:a16="http://schemas.microsoft.com/office/drawing/2014/main" id="{A9970E36-4700-D7A1-555F-3A25E5315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5532501"/>
            <a:ext cx="3657600" cy="70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2F736A7-F13B-872B-7BCD-56F8711A8D6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403368"/>
            <a:ext cx="4836496" cy="704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24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93AEB-A07E-2CC5-4D8E-AFF32B743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EAACC2BA-92C4-632B-B861-AD1CEFFB951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50351E-36D4-5219-028C-00045B37497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557256-D2E8-A692-EA3D-34290614E090}"/>
              </a:ext>
            </a:extLst>
          </p:cNvPr>
          <p:cNvSpPr/>
          <p:nvPr/>
        </p:nvSpPr>
        <p:spPr>
          <a:xfrm>
            <a:off x="95250" y="138113"/>
            <a:ext cx="8915400" cy="6567487"/>
          </a:xfrm>
          <a:prstGeom prst="rect">
            <a:avLst/>
          </a:prstGeom>
          <a:ln>
            <a:solidFill>
              <a:srgbClr val="B31B1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390" name="Rectangle 3">
            <a:extLst>
              <a:ext uri="{FF2B5EF4-FFF2-40B4-BE49-F238E27FC236}">
                <a16:creationId xmlns:a16="http://schemas.microsoft.com/office/drawing/2014/main" id="{DDB66346-9546-01B1-C3A6-59C061F51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05" y="1065965"/>
            <a:ext cx="864437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r>
              <a:rPr lang="en-US" sz="2400" b="1" dirty="0">
                <a:latin typeface="Calibri" pitchFamily="34" charset="0"/>
              </a:rPr>
              <a:t>Weekly gatherings for faculty, post-docs, students and staff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Calibri" pitchFamily="34" charset="0"/>
              </a:rPr>
              <a:t>Development economics research seminars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Calibri" pitchFamily="34" charset="0"/>
              </a:rPr>
              <a:t>Weekly CIDER teas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Calibri" pitchFamily="34" charset="0"/>
              </a:rPr>
              <a:t>Monthly CIDER brownbag lunch discussions</a:t>
            </a:r>
          </a:p>
          <a:p>
            <a:endParaRPr lang="en-US" sz="2400" dirty="0">
              <a:latin typeface="Calibri" pitchFamily="34" charset="0"/>
            </a:endParaRPr>
          </a:p>
          <a:p>
            <a:pPr>
              <a:buFont typeface="Arial" charset="0"/>
              <a:buNone/>
            </a:pPr>
            <a:endParaRPr lang="en-US" sz="2800" dirty="0">
              <a:latin typeface="Calibri" pitchFamily="34" charset="0"/>
            </a:endParaRPr>
          </a:p>
          <a:p>
            <a:endParaRPr lang="en-US" sz="2400" b="1" dirty="0">
              <a:latin typeface="Calibri" pitchFamily="34" charset="0"/>
            </a:endParaRPr>
          </a:p>
          <a:p>
            <a:pPr>
              <a:buFont typeface="Arial" charset="0"/>
              <a:buNone/>
            </a:pPr>
            <a:endParaRPr lang="en-US" sz="2400" dirty="0">
              <a:latin typeface="Calibri" pitchFamily="34" charset="0"/>
            </a:endParaRPr>
          </a:p>
          <a:p>
            <a:pPr>
              <a:buFont typeface="Arial" charset="0"/>
              <a:buNone/>
            </a:pPr>
            <a:endParaRPr lang="en-US" sz="2400" dirty="0">
              <a:latin typeface="Calibri" pitchFamily="34" charset="0"/>
            </a:endParaRPr>
          </a:p>
          <a:p>
            <a:pPr>
              <a:buFont typeface="Arial" charset="0"/>
              <a:buNone/>
            </a:pPr>
            <a:endParaRPr lang="en-US" sz="2400" dirty="0">
              <a:latin typeface="Calibri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F7BBFDF-87E1-7E4D-4335-BD19F35CBA73}"/>
              </a:ext>
            </a:extLst>
          </p:cNvPr>
          <p:cNvGrpSpPr/>
          <p:nvPr/>
        </p:nvGrpSpPr>
        <p:grpSpPr>
          <a:xfrm>
            <a:off x="93925" y="115923"/>
            <a:ext cx="8915400" cy="777016"/>
            <a:chOff x="134938" y="137384"/>
            <a:chExt cx="8915400" cy="777016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BE5B7FCC-5328-ED68-D27C-95BA303654D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34938" y="139700"/>
              <a:ext cx="8915400" cy="774700"/>
            </a:xfrm>
            <a:prstGeom prst="rect">
              <a:avLst/>
            </a:prstGeom>
            <a:solidFill>
              <a:schemeClr val="bg1"/>
            </a:solidFill>
            <a:ln w="25400" algn="ctr">
              <a:solidFill>
                <a:srgbClr val="B31B1B"/>
              </a:solidFill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/>
              <a:endParaRPr 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E782273-F2BC-0D8D-66B6-48A57E9CAB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628" y="137384"/>
              <a:ext cx="2169834" cy="777016"/>
            </a:xfrm>
            <a:prstGeom prst="rect">
              <a:avLst/>
            </a:prstGeom>
          </p:spPr>
        </p:pic>
      </p:grpSp>
      <p:sp>
        <p:nvSpPr>
          <p:cNvPr id="18438" name="Rectangle 3">
            <a:extLst>
              <a:ext uri="{FF2B5EF4-FFF2-40B4-BE49-F238E27FC236}">
                <a16:creationId xmlns:a16="http://schemas.microsoft.com/office/drawing/2014/main" id="{CB7F2785-EC40-66FE-9287-E159BEFEF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05" y="2816946"/>
            <a:ext cx="8423295" cy="115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Calibri" pitchFamily="34" charset="0"/>
              </a:rPr>
              <a:t>Events for foster collaborative research w/prospective partners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dirty="0">
                <a:latin typeface="Calibri" pitchFamily="34" charset="0"/>
              </a:rPr>
              <a:t>Annual </a:t>
            </a:r>
            <a:r>
              <a:rPr lang="en-US" sz="2400" dirty="0" err="1">
                <a:latin typeface="Calibri" pitchFamily="34" charset="0"/>
              </a:rPr>
              <a:t>CIDERFest</a:t>
            </a:r>
            <a:r>
              <a:rPr lang="en-US" sz="2400" dirty="0">
                <a:latin typeface="Calibri" pitchFamily="34" charset="0"/>
              </a:rPr>
              <a:t> to showcase faculty research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dirty="0">
                <a:latin typeface="Calibri" pitchFamily="34" charset="0"/>
              </a:rPr>
              <a:t>Workshops w/Catholic Relief Services </a:t>
            </a:r>
            <a:r>
              <a:rPr lang="en-US" sz="2400" dirty="0">
                <a:latin typeface="+mn-lt"/>
              </a:rPr>
              <a:t>(fall 2024), International Food Policy Research Institute (fall 2025)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dirty="0">
                <a:latin typeface="Calibri" pitchFamily="34" charset="0"/>
              </a:rPr>
              <a:t>CDSES/Atkinson Thought Summit on Data Science to Build Resilience and Improve Humanitarian Response (spring 2026)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dirty="0">
                <a:latin typeface="Calibri" pitchFamily="34" charset="0"/>
              </a:rPr>
              <a:t>Host NEUDC 2026 annual conference (fall 2026)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2400" dirty="0">
              <a:latin typeface="Calibri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Calibri" pitchFamily="34" charset="0"/>
              </a:rPr>
              <a:t>Sponsored Research Lead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Calibri" pitchFamily="34" charset="0"/>
              </a:rPr>
              <a:t>- Ph.D. staff member to scope and facilitate grant proposals.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2400" dirty="0">
              <a:latin typeface="+mn-lt"/>
            </a:endParaRPr>
          </a:p>
        </p:txBody>
      </p:sp>
      <p:sp>
        <p:nvSpPr>
          <p:cNvPr id="16389" name="TextBox 10">
            <a:extLst>
              <a:ext uri="{FF2B5EF4-FFF2-40B4-BE49-F238E27FC236}">
                <a16:creationId xmlns:a16="http://schemas.microsoft.com/office/drawing/2014/main" id="{8FD80122-81BB-B17C-115E-64D9D4D31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07163"/>
            <a:ext cx="6097318" cy="427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en-US" sz="2800" b="1" dirty="0">
                <a:solidFill>
                  <a:srgbClr val="C00000"/>
                </a:solidFill>
                <a:latin typeface="+mn-lt"/>
              </a:rPr>
              <a:t>Promote impactful faculty research</a:t>
            </a:r>
          </a:p>
        </p:txBody>
      </p:sp>
    </p:spTree>
    <p:extLst>
      <p:ext uri="{BB962C8B-B14F-4D97-AF65-F5344CB8AC3E}">
        <p14:creationId xmlns:p14="http://schemas.microsoft.com/office/powerpoint/2010/main" val="171032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573E2-FBE0-45EA-112B-38ACC1E5E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F0C88F5-F8F6-2C98-82AD-6B09A66290A7}"/>
              </a:ext>
            </a:extLst>
          </p:cNvPr>
          <p:cNvGrpSpPr/>
          <p:nvPr/>
        </p:nvGrpSpPr>
        <p:grpSpPr>
          <a:xfrm>
            <a:off x="93925" y="115923"/>
            <a:ext cx="8915400" cy="777016"/>
            <a:chOff x="134938" y="137384"/>
            <a:chExt cx="8915400" cy="777016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3B6031DA-8600-16FF-C99D-A6FBBDBB205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34938" y="139700"/>
              <a:ext cx="8915400" cy="774700"/>
            </a:xfrm>
            <a:prstGeom prst="rect">
              <a:avLst/>
            </a:prstGeom>
            <a:solidFill>
              <a:schemeClr val="bg1"/>
            </a:solidFill>
            <a:ln w="25400" algn="ctr">
              <a:solidFill>
                <a:srgbClr val="B31B1B"/>
              </a:solidFill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/>
              <a:endParaRPr 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653FF1E-674E-33EE-8138-135A23355D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628" y="137384"/>
              <a:ext cx="2169834" cy="777016"/>
            </a:xfrm>
            <a:prstGeom prst="rect">
              <a:avLst/>
            </a:prstGeom>
          </p:spPr>
        </p:pic>
      </p:grpSp>
      <p:sp>
        <p:nvSpPr>
          <p:cNvPr id="18438" name="Rectangle 3">
            <a:extLst>
              <a:ext uri="{FF2B5EF4-FFF2-40B4-BE49-F238E27FC236}">
                <a16:creationId xmlns:a16="http://schemas.microsoft.com/office/drawing/2014/main" id="{071111E9-99BA-C413-14F7-4FB211939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001" y="970559"/>
            <a:ext cx="4877614" cy="115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Calibri" pitchFamily="34" charset="0"/>
              </a:rPr>
              <a:t>STARS Fellows Program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dirty="0">
                <a:latin typeface="Calibri" pitchFamily="34" charset="0"/>
              </a:rPr>
              <a:t>Since 2016, 93 early career Fellows from Global South, mentored by Cornell faculty.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>
                <a:latin typeface="Calibri" pitchFamily="34" charset="0"/>
              </a:rPr>
              <a:t>Big, </a:t>
            </a:r>
            <a:r>
              <a:rPr lang="en-US" sz="2400" dirty="0">
                <a:latin typeface="Calibri" pitchFamily="34" charset="0"/>
              </a:rPr>
              <a:t>measurable impacts on future research productivity and impact.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dirty="0">
                <a:latin typeface="Calibri" pitchFamily="34" charset="0"/>
              </a:rPr>
              <a:t>Partner w/African Development Bank, Center for Global Development, World Bank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400" dirty="0">
              <a:latin typeface="+mn-lt"/>
            </a:endParaRPr>
          </a:p>
        </p:txBody>
      </p:sp>
      <p:sp>
        <p:nvSpPr>
          <p:cNvPr id="16389" name="TextBox 10">
            <a:extLst>
              <a:ext uri="{FF2B5EF4-FFF2-40B4-BE49-F238E27FC236}">
                <a16:creationId xmlns:a16="http://schemas.microsoft.com/office/drawing/2014/main" id="{3928251C-F8F8-E28B-F9FC-C6AD0488B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94701"/>
            <a:ext cx="4648200" cy="427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en-US" sz="2800" b="1" dirty="0">
                <a:solidFill>
                  <a:srgbClr val="C00000"/>
                </a:solidFill>
                <a:latin typeface="+mn-lt"/>
              </a:rPr>
              <a:t>Nurture early career scholars</a:t>
            </a:r>
          </a:p>
        </p:txBody>
      </p:sp>
      <p:pic>
        <p:nvPicPr>
          <p:cNvPr id="2050" name="Picture 2" descr="STARS Fellows pose in front of waterfall on Cascadilla Gorge Trail">
            <a:extLst>
              <a:ext uri="{FF2B5EF4-FFF2-40B4-BE49-F238E27FC236}">
                <a16:creationId xmlns:a16="http://schemas.microsoft.com/office/drawing/2014/main" id="{2BE8EA8A-8533-5D99-DB56-8C3493CC0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7591" y="982236"/>
            <a:ext cx="3545681" cy="472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95081" y="4343400"/>
            <a:ext cx="4812410" cy="115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Calibri" pitchFamily="34" charset="0"/>
              </a:rPr>
              <a:t>Pre-doctoral Research Fellowships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dirty="0">
                <a:latin typeface="Calibri" pitchFamily="34" charset="0"/>
              </a:rPr>
              <a:t>7 to date (1 new in July), supporting faculty research. Top Ph.D. program placements.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2400" dirty="0">
              <a:latin typeface="Calibri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5C6DC2-8E2F-97E5-AF6F-A1124F0FC91D}"/>
              </a:ext>
            </a:extLst>
          </p:cNvPr>
          <p:cNvSpPr txBox="1"/>
          <p:nvPr/>
        </p:nvSpPr>
        <p:spPr>
          <a:xfrm>
            <a:off x="314001" y="5943600"/>
            <a:ext cx="5248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+mn-lt"/>
              </a:rPr>
              <a:t>Student Internships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+mn-lt"/>
              </a:rPr>
              <a:t>- International Rescue Committee, IFPRI</a:t>
            </a:r>
          </a:p>
          <a:p>
            <a:endParaRPr lang="en-US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C800BE84-9883-2E17-3BD8-356814D65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977761"/>
            <a:ext cx="2314575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7096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E4F59-42EA-22CE-798A-666339D52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BE669D87-37F4-7BE9-0139-5C7604A5D939}"/>
              </a:ext>
            </a:extLst>
          </p:cNvPr>
          <p:cNvGrpSpPr/>
          <p:nvPr/>
        </p:nvGrpSpPr>
        <p:grpSpPr>
          <a:xfrm>
            <a:off x="134938" y="137384"/>
            <a:ext cx="8915400" cy="777016"/>
            <a:chOff x="134938" y="137384"/>
            <a:chExt cx="8915400" cy="777016"/>
          </a:xfrm>
        </p:grpSpPr>
        <p:sp>
          <p:nvSpPr>
            <p:cNvPr id="16388" name="Rectangle 6">
              <a:extLst>
                <a:ext uri="{FF2B5EF4-FFF2-40B4-BE49-F238E27FC236}">
                  <a16:creationId xmlns:a16="http://schemas.microsoft.com/office/drawing/2014/main" id="{F3C138D6-634C-F01B-A585-15DC1D852B7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34938" y="139700"/>
              <a:ext cx="8915400" cy="774700"/>
            </a:xfrm>
            <a:prstGeom prst="rect">
              <a:avLst/>
            </a:prstGeom>
            <a:solidFill>
              <a:schemeClr val="bg1"/>
            </a:solidFill>
            <a:ln w="25400" algn="ctr">
              <a:solidFill>
                <a:srgbClr val="B31B1B"/>
              </a:solidFill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/>
              <a:endParaRPr 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49D7E1DC-FE60-BC90-0E00-655D282C998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628" y="137384"/>
              <a:ext cx="2169834" cy="777016"/>
            </a:xfrm>
            <a:prstGeom prst="rect">
              <a:avLst/>
            </a:prstGeom>
          </p:spPr>
        </p:pic>
      </p:grpSp>
      <p:sp>
        <p:nvSpPr>
          <p:cNvPr id="16390" name="Rectangle 3">
            <a:extLst>
              <a:ext uri="{FF2B5EF4-FFF2-40B4-BE49-F238E27FC236}">
                <a16:creationId xmlns:a16="http://schemas.microsoft.com/office/drawing/2014/main" id="{4E0B5D0A-4300-662F-D559-55113FC23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628" y="1161801"/>
            <a:ext cx="8669573" cy="553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>
              <a:buFont typeface="Arial" charset="0"/>
              <a:buNone/>
            </a:pPr>
            <a:r>
              <a:rPr lang="en-US" sz="2400" dirty="0">
                <a:latin typeface="Calibri" pitchFamily="34" charset="0"/>
              </a:rPr>
              <a:t>We welcome partners for research projects, internships, etc. </a:t>
            </a:r>
          </a:p>
          <a:p>
            <a:pPr>
              <a:buFont typeface="Arial" charset="0"/>
              <a:buNone/>
            </a:pPr>
            <a:endParaRPr lang="en-US" sz="2400" dirty="0">
              <a:latin typeface="Calibri" pitchFamily="34" charset="0"/>
            </a:endParaRPr>
          </a:p>
          <a:p>
            <a:pPr>
              <a:buFont typeface="Arial" charset="0"/>
              <a:buNone/>
            </a:pPr>
            <a:r>
              <a:rPr lang="en-US" sz="2400" dirty="0">
                <a:latin typeface="Calibri" pitchFamily="34" charset="0"/>
              </a:rPr>
              <a:t>And your support. Please look for CIDER on Giving Day 2027 </a:t>
            </a:r>
            <a:r>
              <a:rPr lang="en-US" sz="2400" dirty="0">
                <a:latin typeface="Calibri" pitchFamily="34" charset="0"/>
                <a:sym typeface="Wingdings" panose="05000000000000000000" pitchFamily="2" charset="2"/>
              </a:rPr>
              <a:t> </a:t>
            </a:r>
          </a:p>
          <a:p>
            <a:pPr>
              <a:buFont typeface="Arial" charset="0"/>
              <a:buNone/>
            </a:pPr>
            <a:endParaRPr lang="en-US" sz="2400" dirty="0">
              <a:latin typeface="Calibri" pitchFamily="34" charset="0"/>
              <a:sym typeface="Wingdings" panose="05000000000000000000" pitchFamily="2" charset="2"/>
            </a:endParaRPr>
          </a:p>
          <a:p>
            <a:pPr>
              <a:buFont typeface="Arial" charset="0"/>
              <a:buNone/>
            </a:pPr>
            <a:r>
              <a:rPr lang="en-US" sz="2400" dirty="0">
                <a:latin typeface="Calibri" pitchFamily="34" charset="0"/>
                <a:sym typeface="Wingdings" panose="05000000000000000000" pitchFamily="2" charset="2"/>
              </a:rPr>
              <a:t>Just reach out to: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alibri" pitchFamily="34" charset="0"/>
                <a:sym typeface="Wingdings" panose="05000000000000000000" pitchFamily="2" charset="2"/>
                <a:hlinkClick r:id="rId4"/>
              </a:rPr>
              <a:t>CIDER@cornell.edu</a:t>
            </a:r>
            <a:r>
              <a:rPr lang="en-US" sz="2400" dirty="0">
                <a:latin typeface="Calibri" pitchFamily="34" charset="0"/>
                <a:sym typeface="Wingdings" panose="05000000000000000000" pitchFamily="2" charset="2"/>
              </a:rPr>
              <a:t> or </a:t>
            </a:r>
            <a:r>
              <a:rPr lang="en-US" sz="2400" dirty="0">
                <a:latin typeface="Calibri" pitchFamily="34" charset="0"/>
                <a:sym typeface="Wingdings" panose="05000000000000000000" pitchFamily="2" charset="2"/>
                <a:hlinkClick r:id="rId5"/>
              </a:rPr>
              <a:t>chris.barrett@cornell.edu</a:t>
            </a:r>
            <a:r>
              <a:rPr lang="en-US" sz="2400" dirty="0">
                <a:latin typeface="Calibri" pitchFamily="34" charset="0"/>
                <a:sym typeface="Wingdings" panose="05000000000000000000" pitchFamily="2" charset="2"/>
              </a:rPr>
              <a:t> </a:t>
            </a:r>
            <a:endParaRPr 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077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2776</TotalTime>
  <Words>302</Words>
  <Application>Microsoft Office PowerPoint</Application>
  <PresentationFormat>On-screen Show (4:3)</PresentationFormat>
  <Paragraphs>44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IBLI Performance Paper</dc:title>
  <dc:creator>Pin Chantarat</dc:creator>
  <cp:lastModifiedBy>Chris Barrett</cp:lastModifiedBy>
  <cp:revision>162</cp:revision>
  <dcterms:created xsi:type="dcterms:W3CDTF">2009-03-02T19:09:48Z</dcterms:created>
  <dcterms:modified xsi:type="dcterms:W3CDTF">2026-06-02T23:28:21Z</dcterms:modified>
</cp:coreProperties>
</file>